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4537" r:id="rId2"/>
    <p:sldId id="4535" r:id="rId3"/>
    <p:sldId id="338" r:id="rId4"/>
    <p:sldId id="1027" r:id="rId5"/>
    <p:sldId id="4131" r:id="rId6"/>
    <p:sldId id="415" r:id="rId7"/>
    <p:sldId id="1076" r:id="rId8"/>
    <p:sldId id="1145" r:id="rId9"/>
    <p:sldId id="1168" r:id="rId10"/>
    <p:sldId id="1100" r:id="rId11"/>
    <p:sldId id="1142" r:id="rId12"/>
    <p:sldId id="1101" r:id="rId13"/>
    <p:sldId id="1102" r:id="rId14"/>
    <p:sldId id="4307" r:id="rId15"/>
    <p:sldId id="413" r:id="rId16"/>
    <p:sldId id="414" r:id="rId17"/>
    <p:sldId id="1080" r:id="rId18"/>
    <p:sldId id="1104" r:id="rId19"/>
    <p:sldId id="1105" r:id="rId20"/>
    <p:sldId id="1077" r:id="rId21"/>
    <p:sldId id="1147" r:id="rId22"/>
    <p:sldId id="1081" r:id="rId23"/>
    <p:sldId id="1159" r:id="rId24"/>
    <p:sldId id="4308" r:id="rId25"/>
    <p:sldId id="1094" r:id="rId26"/>
    <p:sldId id="1116" r:id="rId27"/>
    <p:sldId id="1084" r:id="rId28"/>
    <p:sldId id="1125" r:id="rId29"/>
    <p:sldId id="1148" r:id="rId30"/>
    <p:sldId id="1121" r:id="rId31"/>
    <p:sldId id="1097" r:id="rId32"/>
    <p:sldId id="1132" r:id="rId33"/>
    <p:sldId id="1133" r:id="rId34"/>
    <p:sldId id="374" r:id="rId35"/>
    <p:sldId id="317" r:id="rId36"/>
    <p:sldId id="1085" r:id="rId37"/>
    <p:sldId id="1135" r:id="rId38"/>
    <p:sldId id="1086" r:id="rId39"/>
    <p:sldId id="1137" r:id="rId40"/>
    <p:sldId id="1139" r:id="rId41"/>
    <p:sldId id="1138" r:id="rId42"/>
    <p:sldId id="1131" r:id="rId43"/>
    <p:sldId id="1108" r:id="rId44"/>
    <p:sldId id="1157" r:id="rId45"/>
    <p:sldId id="1158" r:id="rId46"/>
    <p:sldId id="1169" r:id="rId47"/>
    <p:sldId id="4195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soled" initials="ds" lastIdx="1" clrIdx="0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61E5-D069-43E6-8776-61BDDCE565FD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9189F-C5A3-4A0E-A89D-2DB17B116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4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3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9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5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6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@era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legation.org/friend.php" TargetMode="Externa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North Florida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November 28,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Roger White, Ph.D.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88518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1254C1-D702-4DAD-8F70-699F86233E19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3214540" y="6456851"/>
            <a:ext cx="878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UN Population Division (2010 and 2020 immigrant stocks), US DHS (2010-2020 immigrant inflows), US Census (population values).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4143" y="1148965"/>
          <a:ext cx="4609709" cy="496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22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46248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Sources (top 9)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2011-2020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468365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1,491,000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433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721,000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395926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421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466313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487,000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452487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473,000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334,000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El Salvador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563789"/>
                  </a:ext>
                </a:extLst>
              </a:tr>
              <a:tr h="443059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297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dirty="0"/>
                        <a:t>Jamaica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2CD64A-5BFD-44EB-6995-47979E1CC64C}"/>
              </a:ext>
            </a:extLst>
          </p:cNvPr>
          <p:cNvSpPr txBox="1"/>
          <p:nvPr/>
        </p:nvSpPr>
        <p:spPr>
          <a:xfrm>
            <a:off x="5561811" y="1677974"/>
            <a:ext cx="59200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Total immigrant inflow, 2011-2020 = 10,125,000</a:t>
            </a:r>
          </a:p>
          <a:p>
            <a:endParaRPr lang="en-US" sz="2200" dirty="0"/>
          </a:p>
          <a:p>
            <a:r>
              <a:rPr lang="en-US" sz="2200" dirty="0"/>
              <a:t>US population growth, 2011-2020 = 22,700,000</a:t>
            </a:r>
          </a:p>
          <a:p>
            <a:endParaRPr lang="en-US" sz="2200" dirty="0"/>
          </a:p>
          <a:p>
            <a:r>
              <a:rPr lang="en-US" sz="2200" dirty="0"/>
              <a:t>Typical year during decade…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 population increased by 2.27 million (0.74%)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Native births contributed approx. 1.35 million (0.44%)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Immigration contributed approx. 920,000 (0.30%)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9363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232576" y="3095690"/>
            <a:ext cx="4817570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Total and Average Annual Immigrant Arrivals, 1820-2015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B3CE2-7CB3-4121-8B6C-E7C271CA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662" y="241773"/>
            <a:ext cx="6982862" cy="5979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D519-9FCA-4F3B-8150-37C52212B84E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92662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7-BAB4-9AC8-643A-2DF52332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65993" y="3330946"/>
            <a:ext cx="4418074" cy="84560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Immigrant Inflow Shares, 1820-2015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C5A94-DED1-41E1-95D9-B875063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24" y="266330"/>
            <a:ext cx="9409150" cy="60249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390E59-ED38-4CE9-A6CB-C9D661B82F90}"/>
              </a:ext>
            </a:extLst>
          </p:cNvPr>
          <p:cNvSpPr txBox="1"/>
          <p:nvPr/>
        </p:nvSpPr>
        <p:spPr>
          <a:xfrm>
            <a:off x="3325970" y="6456851"/>
            <a:ext cx="6188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US Statistical Abstract (various years), US INS (various years), and US DHS (various years)</a:t>
            </a:r>
          </a:p>
        </p:txBody>
      </p:sp>
    </p:spTree>
    <p:extLst>
      <p:ext uri="{BB962C8B-B14F-4D97-AF65-F5344CB8AC3E}">
        <p14:creationId xmlns:p14="http://schemas.microsoft.com/office/powerpoint/2010/main" val="76227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4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655319" y="1518062"/>
            <a:ext cx="5454467" cy="3968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6109785" y="1567150"/>
            <a:ext cx="5386995" cy="3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85" y="1777113"/>
            <a:ext cx="11177751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(10/24):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 (10/31): Trade and Globalization (Alan Deardorff,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(11/07): International Institutions (Alan Deardorff,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(11/28): </a:t>
            </a:r>
            <a:r>
              <a:rPr lang="en-US" b="1" dirty="0"/>
              <a:t>Economics of Immigration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(12/05): Economic Inequality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(12/12): 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endParaRPr lang="en-US" dirty="0"/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3293533" y="6177449"/>
            <a:ext cx="822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  <a:p>
            <a:r>
              <a:rPr lang="en-US" sz="1200" dirty="0"/>
              <a:t>US DHS (Dept. of Homeland Security) (2021) “Estimates of the Unauthorized Immigrant Population Residing in the United States: </a:t>
            </a:r>
          </a:p>
          <a:p>
            <a:r>
              <a:rPr lang="en-US" sz="1200" dirty="0"/>
              <a:t>January 2015–January 2018”.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B8B20-0C0D-4521-BF72-ADDCF422A9CE}"/>
              </a:ext>
            </a:extLst>
          </p:cNvPr>
          <p:cNvSpPr txBox="1"/>
          <p:nvPr/>
        </p:nvSpPr>
        <p:spPr>
          <a:xfrm>
            <a:off x="8935655" y="4140200"/>
            <a:ext cx="191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2018: 11.4 million (US DHS).</a:t>
            </a:r>
          </a:p>
        </p:txBody>
      </p:sp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344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GDP, Labor markets, Trade, FDI, Innovation, Entrepreneurship, Inequality, Government Revenues </a:t>
            </a:r>
            <a:r>
              <a:rPr lang="en-US"/>
              <a:t>and Expenditures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78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 (US Census Bureau, 2019).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198DA-3010-4A88-8E31-FBB4B7527E35}"/>
              </a:ext>
            </a:extLst>
          </p:cNvPr>
          <p:cNvSpPr txBox="1"/>
          <p:nvPr/>
        </p:nvSpPr>
        <p:spPr>
          <a:xfrm>
            <a:off x="3327400" y="6408026"/>
            <a:ext cx="81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US Census Bureau (2019) American Community Survey.</a:t>
            </a:r>
          </a:p>
          <a:p>
            <a:r>
              <a:rPr lang="en-US" sz="1000" dirty="0"/>
              <a:t>National Academies of Sciences, Engineering, and Medicine (2017) “The Economic and Fiscal Consequences of Immigration”.</a:t>
            </a:r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2193132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orts, Imports,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the source country.</a:t>
            </a:r>
          </a:p>
          <a:p>
            <a:pPr lvl="1"/>
            <a:r>
              <a:rPr lang="en-US" dirty="0"/>
              <a:t>Increased imports from the source country.</a:t>
            </a:r>
          </a:p>
          <a:p>
            <a:pPr lvl="1"/>
            <a:r>
              <a:rPr lang="en-US" dirty="0"/>
              <a:t>Increased flows of investment to/from the source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FDE39-6292-4A98-BA62-5A253CE27988}"/>
              </a:ext>
            </a:extLst>
          </p:cNvPr>
          <p:cNvSpPr txBox="1"/>
          <p:nvPr/>
        </p:nvSpPr>
        <p:spPr>
          <a:xfrm>
            <a:off x="3325970" y="6456851"/>
            <a:ext cx="3815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Sources: Gould (1994), </a:t>
            </a:r>
            <a:r>
              <a:rPr lang="en-US" sz="1200" dirty="0" err="1"/>
              <a:t>Hatzigeorgiou</a:t>
            </a:r>
            <a:r>
              <a:rPr lang="en-US" sz="1200" dirty="0"/>
              <a:t> and </a:t>
            </a:r>
            <a:r>
              <a:rPr lang="en-US" sz="1200" dirty="0" err="1"/>
              <a:t>Lodefalk</a:t>
            </a:r>
            <a:r>
              <a:rPr lang="en-US" sz="1200" dirty="0"/>
              <a:t> (2015).</a:t>
            </a:r>
          </a:p>
        </p:txBody>
      </p:sp>
    </p:spTree>
    <p:extLst>
      <p:ext uri="{BB962C8B-B14F-4D97-AF65-F5344CB8AC3E}">
        <p14:creationId xmlns:p14="http://schemas.microsoft.com/office/powerpoint/2010/main" val="1386578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8B9F-72A4-4727-9D25-FB89B0C76E79}"/>
              </a:ext>
            </a:extLst>
          </p:cNvPr>
          <p:cNvSpPr txBox="1"/>
          <p:nvPr/>
        </p:nvSpPr>
        <p:spPr>
          <a:xfrm>
            <a:off x="3302000" y="6477000"/>
            <a:ext cx="58250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Hunt and Gauthier-Loiselle (2008).</a:t>
            </a:r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3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5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780642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can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9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6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5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469" y="2678541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2077376" y="3994949"/>
            <a:ext cx="5823751" cy="170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Douglas W. Ferguson Professor of International Economics, Whittier College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6" y="1570730"/>
            <a:ext cx="10722204" cy="4351338"/>
          </a:xfrm>
        </p:spPr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Disparities in income/standards of living, and the availability of jobs, violence/war, climate change, natural disasters, population pressures, economic dislocation, religious persecution, and denial of political rights.</a:t>
            </a:r>
          </a:p>
          <a:p>
            <a:pPr lvl="1"/>
            <a:endParaRPr lang="en-US" dirty="0"/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economic prosperity (higher wages, job opportunities), physical security, political freedom, and religious liberty.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640275" y="1560423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123332" y="1565072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2104</Words>
  <Application>Microsoft Office PowerPoint</Application>
  <PresentationFormat>Widescreen</PresentationFormat>
  <Paragraphs>401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PowerPoint Presentation</vt:lpstr>
      <vt:lpstr> Course Outline</vt:lpstr>
      <vt:lpstr>Income Changes from Growing Inequality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1965-2017</vt:lpstr>
      <vt:lpstr>History of US Immigration: 2011-2020</vt:lpstr>
      <vt:lpstr>Total and Average Annual Immigrant Arrivals, 1820-2015</vt:lpstr>
      <vt:lpstr>Immigrant Inflow Shares, 1820-2015</vt:lpstr>
      <vt:lpstr>Recent Trends in Authorized Immigration</vt:lpstr>
      <vt:lpstr> Authorized Immigration by Region</vt:lpstr>
      <vt:lpstr> Authorized Immigration by Source</vt:lpstr>
      <vt:lpstr>U.S.  Unauthorized Immigration Totals</vt:lpstr>
      <vt:lpstr>Unauthorized Immigration: Where They Live</vt:lpstr>
      <vt:lpstr>Unauthorized Immigration: 2012-2016</vt:lpstr>
      <vt:lpstr>U.S.  Unauthorized Immigration: Labor Force</vt:lpstr>
      <vt:lpstr>  GDP, Labor markets, Trade, FDI, Innovation, Entrepreneurship, Inequality, Government Revenues and Expenditures</vt:lpstr>
      <vt:lpstr>Two Sets of Implications</vt:lpstr>
      <vt:lpstr>GDP: How Does This Work?</vt:lpstr>
      <vt:lpstr>Labor Market Implications: Complicated</vt:lpstr>
      <vt:lpstr>Pattern of Immigration</vt:lpstr>
      <vt:lpstr>Recent Immigrants Are Less and More Educated</vt:lpstr>
      <vt:lpstr>Labor Market Implications</vt:lpstr>
      <vt:lpstr>Exports, Imports, and FDI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 Summary</vt:lpstr>
      <vt:lpstr> At the Same Time….</vt:lpstr>
      <vt:lpstr>Credits and Disclaimer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White Roger</cp:lastModifiedBy>
  <cp:revision>13</cp:revision>
  <dcterms:created xsi:type="dcterms:W3CDTF">2023-10-15T19:30:37Z</dcterms:created>
  <dcterms:modified xsi:type="dcterms:W3CDTF">2023-11-25T16:54:03Z</dcterms:modified>
</cp:coreProperties>
</file>